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8"/>
  </p:notesMasterIdLst>
  <p:sldIdLst>
    <p:sldId id="871" r:id="rId2"/>
    <p:sldId id="259" r:id="rId3"/>
    <p:sldId id="883" r:id="rId4"/>
    <p:sldId id="257" r:id="rId5"/>
    <p:sldId id="258" r:id="rId6"/>
    <p:sldId id="874" r:id="rId7"/>
    <p:sldId id="875" r:id="rId8"/>
    <p:sldId id="884" r:id="rId9"/>
    <p:sldId id="886" r:id="rId10"/>
    <p:sldId id="887" r:id="rId11"/>
    <p:sldId id="888" r:id="rId12"/>
    <p:sldId id="889" r:id="rId13"/>
    <p:sldId id="881" r:id="rId14"/>
    <p:sldId id="882" r:id="rId15"/>
    <p:sldId id="880" r:id="rId16"/>
    <p:sldId id="8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4"/>
    <p:restoredTop sz="80667"/>
  </p:normalViewPr>
  <p:slideViewPr>
    <p:cSldViewPr snapToGrid="0" snapToObjects="1">
      <p:cViewPr varScale="1">
        <p:scale>
          <a:sx n="167" d="100"/>
          <a:sy n="167" d="100"/>
        </p:scale>
        <p:origin x="30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526DE-E25D-4948-9A56-F6E9E67833AB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7C4789-226B-EB4D-B794-59612A352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844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C4789-226B-EB4D-B794-59612A352F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12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C4789-226B-EB4D-B794-59612A352F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51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C4789-226B-EB4D-B794-59612A352F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3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C4789-226B-EB4D-B794-59612A352F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33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C4789-226B-EB4D-B794-59612A352F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14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C4789-226B-EB4D-B794-59612A352F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79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C4789-226B-EB4D-B794-59612A352F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13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C4789-226B-EB4D-B794-59612A352F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20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C4789-226B-EB4D-B794-59612A352F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85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7C4789-226B-EB4D-B794-59612A352F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56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C4789-226B-EB4D-B794-59612A352F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24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C4789-226B-EB4D-B794-59612A352F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27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C4789-226B-EB4D-B794-59612A352F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9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AE1DC-1FBC-C741-AE22-0BEECE191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F4E5F-8250-8140-BDB6-22BCE0FEC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2CA49-4FF0-C04F-8F4F-EAF8D3814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089E8-AF80-DD4F-9034-B3DA9919CFA5}" type="datetime1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E4E820-D08B-ED45-9326-7F51F105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D3080-EACD-E04E-9AA9-610DFEFF4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95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6A39-AEA1-1B4F-BAE5-747469A6C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B3B87-4720-A246-82B2-2758781A4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A7579-F7FC-2248-B3E4-ADAF1BA0B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54A40-FBB6-B54B-B52F-42A564DAE2E1}" type="datetime1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BEBA8-0872-464B-A592-176C2BC80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1314F-80C9-F247-A34D-16629AF27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14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06A459-B5DF-D74D-9508-22D1B438D7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D3CAA1-AACD-2E47-BA29-A3EB74468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F7C22-B03F-1F4E-9448-F8E4A13E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7B66D-ED37-1E43-BD05-E68ECA23AB65}" type="datetime1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221C0-8700-8D45-9F1A-8FDF832BC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C12DA-CEE4-CF49-8B3A-AE7C315E8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25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21ABF-7338-5343-BE21-340BE2276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D4775-2DEB-1348-892A-C2550881C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539E4-CF42-F04B-9F18-B5084FB37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19D72-C8A5-3E4B-B28F-D17E1A271A7F}" type="datetime1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70247-4930-3843-9A81-FEAEC940A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8F198-6C2A-FC4C-B083-77BAE0728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89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577E7-6066-2341-8F41-152EEF7C4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BBBB7-E4AE-5641-B6F3-F05824319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8D0CC-FAF9-694C-BAF7-FAB33DD8A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FC785-94A3-6B40-A0C9-5C9EB160A841}" type="datetime1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AF7D8-32FC-8A4F-ACDE-1D751E677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83848-3CDE-474D-A864-3493AE6A3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016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0EB3-AEEB-6A45-9C93-1B76335AF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95CC7-2116-8A42-985B-96A4282E0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1D607-6D35-2744-9654-2CE891141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9AC0B6-DFF6-954A-85DB-373BEB468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63823-38AE-BD43-A973-D02CDD46CAA1}" type="datetime1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4033F1-878F-CA48-8D0B-74EE779CB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70DA5-0B5B-C54F-B576-D64C68AEB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8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F5CA-EA13-544C-B7BD-7E436667E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AE359-8C3B-7247-839F-A654EC1DF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E4CF6-5D58-9D46-BC43-BBD209F59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D4D2EA-D9E1-E34C-92E4-3E6830810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792BD0-0F76-BD48-9EA3-45BC3FBB4A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1808B0-E213-C345-8BAF-0E4EF24B4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E466F-2268-CE44-9029-6D6B6077074A}" type="datetime1">
              <a:rPr lang="en-US" smtClean="0"/>
              <a:t>10/21/20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853F34-6190-844D-B2C5-92F195AD5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D4C010-08EA-BE4F-B65D-51D8AF944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29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A6D9F-2982-CB46-ADFD-DF28EB1B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86BD85-F5E6-004A-922E-3CF3DB85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54AFE-1F74-1E42-AE8B-C7AC82DF3522}" type="datetime1">
              <a:rPr lang="en-US" smtClean="0"/>
              <a:t>10/21/20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BE7C88-9D23-E044-BFD0-972CAB18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0ACB2-B265-F743-92FC-2906A4E0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48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18CA89-7449-E94E-A8A4-5B958908B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25617-52D7-5146-8FBF-DF3A142CC8FE}" type="datetime1">
              <a:rPr lang="en-US" smtClean="0"/>
              <a:t>10/21/20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E32AB8-50D3-CC4C-BA25-130295EB0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AEE5C-E49A-334E-8148-8EAF72B3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79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20F5E-7449-A34B-A214-870079FC7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1799F-25A0-6740-8D72-06A58BFE2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C1B02-66CE-994E-BEFB-F120B5555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3EF76-D8C7-0F4D-8F2E-507B39B67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C061C-AAEB-E448-B471-5B0ADD2743A2}" type="datetime1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CF9994-1149-B84D-8D01-CE8AB1FEA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E2E0E-823D-864A-9438-3D5736FFD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B73E-ABBD-1E45-B0D6-89A3147C0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31556A-8CCC-F547-9E88-55ED25AA56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EEF6C-9ADE-DD45-8FF8-17CC0C863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4AF5F-D6BD-D14B-8448-C586E5FEF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E935A-C68A-4140-B673-B73092CE7E5A}" type="datetime1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DA46D-133D-3547-95D2-AD26F00E3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170AEE-2069-8144-A31B-80AFD4650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02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205266-17F9-2E48-861E-A82CC260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710E4-9516-9F4B-8A59-AB64E47CC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303B1-3BE7-1D44-BB54-9BBC19DC4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31FA42-785E-584F-82A0-FC7559F44255}" type="datetime1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7FC07-5F00-064E-9689-538DE5F26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BCED7-E507-944E-B3C2-69E15D1177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3DD00-084C-FE4A-A389-F131EFEA09D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ED200B-D34B-674E-BBAF-016D0D7B20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7" r="6912" b="10776"/>
          <a:stretch>
            <a:fillRect/>
          </a:stretch>
        </p:blipFill>
        <p:spPr bwMode="auto">
          <a:xfrm>
            <a:off x="0" y="48807"/>
            <a:ext cx="83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4BF9B7-F35A-964F-BF12-0055D6923110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2957" y="6753"/>
            <a:ext cx="899043" cy="6742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9F5F02-3E40-5B45-8777-D451DF5E1E40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737413" y="71384"/>
            <a:ext cx="615717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5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3B955-97FF-FB42-8980-B2D8AB4512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CFS Test Framework</a:t>
            </a:r>
            <a:br>
              <a:rPr lang="en-US" dirty="0"/>
            </a:br>
            <a:r>
              <a:rPr lang="en-US" dirty="0"/>
              <a:t>(CTF)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46FF7-3359-A840-BE48-0B3C9B1E2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/>
          </a:bodyPr>
          <a:lstStyle/>
          <a:p>
            <a:r>
              <a:rPr lang="en-US" dirty="0"/>
              <a:t>Design As Built</a:t>
            </a:r>
          </a:p>
          <a:p>
            <a:endParaRPr lang="en-US" dirty="0"/>
          </a:p>
          <a:p>
            <a:r>
              <a:rPr lang="en-US" dirty="0"/>
              <a:t>NASA – JSC (ER6)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4FBF0-B695-CA4A-8186-22A0E18E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53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E2BC-4BE4-3D44-A8E7-5B3B4BA6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SSH Plugin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87C14-2F2D-534D-907E-0966712EE398}"/>
              </a:ext>
            </a:extLst>
          </p:cNvPr>
          <p:cNvSpPr txBox="1"/>
          <p:nvPr/>
        </p:nvSpPr>
        <p:spPr>
          <a:xfrm>
            <a:off x="3468914" y="71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93E9E0-F95B-A349-9DF0-6DA6D2F2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57AD582-A02F-0047-BE4F-32AB0508F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556907"/>
              </p:ext>
            </p:extLst>
          </p:nvPr>
        </p:nvGraphicFramePr>
        <p:xfrm>
          <a:off x="838200" y="1438397"/>
          <a:ext cx="10515600" cy="34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154">
                  <a:extLst>
                    <a:ext uri="{9D8B030D-6E8A-4147-A177-3AD203B41FA5}">
                      <a16:colId xmlns:a16="http://schemas.microsoft.com/office/drawing/2014/main" val="3914237926"/>
                    </a:ext>
                  </a:extLst>
                </a:gridCol>
                <a:gridCol w="7321446">
                  <a:extLst>
                    <a:ext uri="{9D8B030D-6E8A-4147-A177-3AD203B41FA5}">
                      <a16:colId xmlns:a16="http://schemas.microsoft.com/office/drawing/2014/main" val="1224501745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001545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SSH_RegisterTarget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Declares an SSH target by name.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680738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SSH_InitSSH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Establishes an SSH connection with a target host.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344211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SSH_RunRemoteCommand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Executes a command on the remote host.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70688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SSH_RunLocalCommand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Executes a command on the local host.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45218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SSH_CheckOutput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Compares the output of the most recently executed command.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98025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SSH_PutFile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Copies a path (file or directory) from the local filesystem to the remote host via </a:t>
                      </a:r>
                      <a:r>
                        <a:rPr lang="en-US" sz="1600" dirty="0" err="1"/>
                        <a:t>rsync</a:t>
                      </a:r>
                      <a:r>
                        <a:rPr lang="en-US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861705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SSH_GetFile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Copies a path (file or directory) from the remote host to the local filesystem via </a:t>
                      </a:r>
                      <a:r>
                        <a:rPr lang="en-US" sz="1600" dirty="0" err="1"/>
                        <a:t>rsync</a:t>
                      </a:r>
                      <a:r>
                        <a:rPr lang="en-US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217140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SSH_GetFTP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Downloads a path (file or directory) from the FTP server to the local filesystem.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670419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SSH_PutFTP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Uploads a path (file or directory) from the local filesystem to the FTP server.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1237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C2EDB90-6EC4-3747-ABF9-C167D04617D0}"/>
              </a:ext>
            </a:extLst>
          </p:cNvPr>
          <p:cNvSpPr txBox="1"/>
          <p:nvPr/>
        </p:nvSpPr>
        <p:spPr>
          <a:xfrm>
            <a:off x="838200" y="543302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b="1" dirty="0"/>
              <a:t>Note</a:t>
            </a:r>
            <a:endParaRPr lang="en-US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dirty="0"/>
              <a:t>The SSH Plugin is used by the CFS Plugin when running with remote CFS targets over SSH.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652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E2BC-4BE4-3D44-A8E7-5B3B4BA6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IO Plugin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87C14-2F2D-534D-907E-0966712EE398}"/>
              </a:ext>
            </a:extLst>
          </p:cNvPr>
          <p:cNvSpPr txBox="1"/>
          <p:nvPr/>
        </p:nvSpPr>
        <p:spPr>
          <a:xfrm>
            <a:off x="3468914" y="71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93E9E0-F95B-A349-9DF0-6DA6D2F2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57AD582-A02F-0047-BE4F-32AB0508F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948985"/>
              </p:ext>
            </p:extLst>
          </p:nvPr>
        </p:nvGraphicFramePr>
        <p:xfrm>
          <a:off x="838200" y="1438397"/>
          <a:ext cx="10515600" cy="68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154">
                  <a:extLst>
                    <a:ext uri="{9D8B030D-6E8A-4147-A177-3AD203B41FA5}">
                      <a16:colId xmlns:a16="http://schemas.microsoft.com/office/drawing/2014/main" val="3914237926"/>
                    </a:ext>
                  </a:extLst>
                </a:gridCol>
                <a:gridCol w="7321446">
                  <a:extLst>
                    <a:ext uri="{9D8B030D-6E8A-4147-A177-3AD203B41FA5}">
                      <a16:colId xmlns:a16="http://schemas.microsoft.com/office/drawing/2014/main" val="1224501745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001545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sz="1600" dirty="0" err="1"/>
                        <a:t>WaitForUserInput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Wait for user confirmation before proceeding to the next test instruction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68073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C2EDB90-6EC4-3747-ABF9-C167D04617D0}"/>
              </a:ext>
            </a:extLst>
          </p:cNvPr>
          <p:cNvSpPr txBox="1"/>
          <p:nvPr/>
        </p:nvSpPr>
        <p:spPr>
          <a:xfrm>
            <a:off x="838200" y="543302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b="1" dirty="0"/>
              <a:t>Note</a:t>
            </a:r>
            <a:endParaRPr lang="en-US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dirty="0"/>
              <a:t>The User IO Plugin may later be extended with additional input/output functionality to interact with a 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748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E2BC-4BE4-3D44-A8E7-5B3B4BA6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Plugin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87C14-2F2D-534D-907E-0966712EE398}"/>
              </a:ext>
            </a:extLst>
          </p:cNvPr>
          <p:cNvSpPr txBox="1"/>
          <p:nvPr/>
        </p:nvSpPr>
        <p:spPr>
          <a:xfrm>
            <a:off x="3468914" y="71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93E9E0-F95B-A349-9DF0-6DA6D2F2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57AD582-A02F-0047-BE4F-32AB0508F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592187"/>
              </p:ext>
            </p:extLst>
          </p:nvPr>
        </p:nvGraphicFramePr>
        <p:xfrm>
          <a:off x="838200" y="1438397"/>
          <a:ext cx="10515600" cy="136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4154">
                  <a:extLst>
                    <a:ext uri="{9D8B030D-6E8A-4147-A177-3AD203B41FA5}">
                      <a16:colId xmlns:a16="http://schemas.microsoft.com/office/drawing/2014/main" val="3914237926"/>
                    </a:ext>
                  </a:extLst>
                </a:gridCol>
                <a:gridCol w="7321446">
                  <a:extLst>
                    <a:ext uri="{9D8B030D-6E8A-4147-A177-3AD203B41FA5}">
                      <a16:colId xmlns:a16="http://schemas.microsoft.com/office/drawing/2014/main" val="1224501745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r>
                        <a:rPr lang="en-US" sz="1600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001545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sz="1600" dirty="0" err="1"/>
                        <a:t>TestCommand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Simply logs that the test command was executed with the provided arguments.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680738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sz="1600" dirty="0" err="1"/>
                        <a:t>TestVerifyCommand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Increments the plugin's </a:t>
                      </a:r>
                      <a:r>
                        <a:rPr lang="en-US" sz="1600" dirty="0" err="1"/>
                        <a:t>example_counter</a:t>
                      </a:r>
                      <a:r>
                        <a:rPr lang="en-US" sz="1600" dirty="0"/>
                        <a:t> value and checks if it is greater than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752685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sz="1600" dirty="0" err="1"/>
                        <a:t>TestSharedLibraryCommand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Demonstrates loaded a C shared library by a CTF plugin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7431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C2EDB90-6EC4-3747-ABF9-C167D04617D0}"/>
              </a:ext>
            </a:extLst>
          </p:cNvPr>
          <p:cNvSpPr txBox="1"/>
          <p:nvPr/>
        </p:nvSpPr>
        <p:spPr>
          <a:xfrm>
            <a:off x="838200" y="5419603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b="1" dirty="0"/>
              <a:t>Note</a:t>
            </a:r>
            <a:endParaRPr lang="en-US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dirty="0"/>
              <a:t>The example plugin serves as a developer reference to creating new CTF plugins. The example plugin is meant to be a minimal plugin demonstrating a test command, and a test verification.</a:t>
            </a:r>
          </a:p>
        </p:txBody>
      </p:sp>
    </p:spTree>
    <p:extLst>
      <p:ext uri="{BB962C8B-B14F-4D97-AF65-F5344CB8AC3E}">
        <p14:creationId xmlns:p14="http://schemas.microsoft.com/office/powerpoint/2010/main" val="317280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33433-ACD6-1A44-B851-FC42DD6B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A928-5DDE-BC4D-8A78-8097BD6BA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230256" cy="466725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CTF and Plugin Configurations are set in INI config file.</a:t>
            </a:r>
          </a:p>
          <a:p>
            <a:r>
              <a:rPr lang="en-US" sz="2400" dirty="0"/>
              <a:t>CTF loads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default_config.ini</a:t>
            </a:r>
            <a:r>
              <a:rPr lang="en-US" sz="2400" dirty="0"/>
              <a:t> unless a config file is specified via command line argument.</a:t>
            </a:r>
          </a:p>
          <a:p>
            <a:pPr lvl="1"/>
            <a:r>
              <a:rPr lang="en-US" sz="2000" dirty="0"/>
              <a:t>Allows running with different configurations (for example user vs. CI configurations)</a:t>
            </a:r>
          </a:p>
          <a:p>
            <a:r>
              <a:rPr lang="en-US" sz="2400" dirty="0"/>
              <a:t>INI contains different configuration sections for each component or plugin</a:t>
            </a:r>
          </a:p>
          <a:p>
            <a:pPr lvl="1"/>
            <a:r>
              <a:rPr lang="en-US" sz="2000" dirty="0"/>
              <a:t>CTF Core</a:t>
            </a:r>
          </a:p>
          <a:p>
            <a:pPr lvl="1"/>
            <a:r>
              <a:rPr lang="en-US" sz="2000" dirty="0"/>
              <a:t>Logging</a:t>
            </a:r>
          </a:p>
          <a:p>
            <a:pPr lvl="1"/>
            <a:r>
              <a:rPr lang="en-US" sz="2000" dirty="0"/>
              <a:t>CFS</a:t>
            </a:r>
          </a:p>
          <a:p>
            <a:pPr lvl="1"/>
            <a:r>
              <a:rPr lang="en-US" sz="2000" dirty="0"/>
              <a:t>…</a:t>
            </a:r>
          </a:p>
          <a:p>
            <a:r>
              <a:rPr lang="en-US" sz="2400" dirty="0"/>
              <a:t>Can be easily extended with more parameters as CTF evolves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CE363-E65C-034A-9BDB-E8B5DA7FAD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0006" y="1015999"/>
            <a:ext cx="4163793" cy="5340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0CAE90-C278-6D43-B60A-5059DE21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431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6BE16-0708-C14E-80C5-440D8AF29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Editor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E8DDE-8253-5741-B185-CF4C10A80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CTF Provides a GUI tool with script editing and running capabilities.</a:t>
            </a:r>
          </a:p>
          <a:p>
            <a:r>
              <a:rPr lang="en-US" dirty="0"/>
              <a:t>Enables test developers to easily create, modify, update, and test CTF JSON scripts.</a:t>
            </a:r>
          </a:p>
          <a:p>
            <a:r>
              <a:rPr lang="en-US" dirty="0"/>
              <a:t>Aims to be completely data-driven</a:t>
            </a:r>
          </a:p>
          <a:p>
            <a:pPr lvl="1"/>
            <a:r>
              <a:rPr lang="en-US" dirty="0"/>
              <a:t>CTF backend generates plugin information files used by editor to render the UI</a:t>
            </a:r>
          </a:p>
          <a:p>
            <a:pPr lvl="1"/>
            <a:r>
              <a:rPr lang="en-US" dirty="0"/>
              <a:t>New commands and functionality are automatically supported by the editor without changing code</a:t>
            </a:r>
          </a:p>
          <a:p>
            <a:pPr lvl="1"/>
            <a:r>
              <a:rPr lang="en-US" dirty="0"/>
              <a:t>Editor integrates with CCDD data exports for CCSDS message definitions</a:t>
            </a:r>
          </a:p>
          <a:p>
            <a:pPr lvl="1"/>
            <a:r>
              <a:rPr lang="en-US" dirty="0"/>
              <a:t>Maintains the ability to edit JSON test scripts using other editors (if needed)</a:t>
            </a:r>
          </a:p>
          <a:p>
            <a:r>
              <a:rPr lang="en-US" dirty="0"/>
              <a:t>Uses several modern UI/UX libraries allowing</a:t>
            </a:r>
          </a:p>
          <a:p>
            <a:pPr lvl="1"/>
            <a:r>
              <a:rPr lang="en-US" dirty="0"/>
              <a:t>Drag and drop of test instructions, functions,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Autocompletion of MIDs, Telemetry Fields, Command Arguments,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Allows running of JSON Test Scripts by invoking CTF with the necessary command line arguments</a:t>
            </a:r>
          </a:p>
          <a:p>
            <a:pPr lvl="1"/>
            <a:r>
              <a:rPr lang="en-US" dirty="0"/>
              <a:t>Establishes a socket connection to communicate test suite state</a:t>
            </a:r>
          </a:p>
          <a:p>
            <a:r>
              <a:rPr lang="en-US" dirty="0"/>
              <a:t>Uses several modern WebApp technologies</a:t>
            </a:r>
          </a:p>
          <a:p>
            <a:pPr lvl="1"/>
            <a:r>
              <a:rPr lang="en-US" dirty="0"/>
              <a:t>Electron</a:t>
            </a:r>
          </a:p>
          <a:p>
            <a:pPr lvl="1"/>
            <a:r>
              <a:rPr lang="en-US" dirty="0"/>
              <a:t>React</a:t>
            </a:r>
          </a:p>
          <a:p>
            <a:pPr lvl="1"/>
            <a:r>
              <a:rPr lang="en-US" dirty="0"/>
              <a:t>Typescript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31C65-FEFD-0A4D-A490-F5BB0553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55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100BB-C452-684B-AB20-DEA7F931B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57824A-72A0-E24C-9C13-6CE32AB42C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0344" y="1462020"/>
            <a:ext cx="9451312" cy="50308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C0DF12-BB4F-ED43-9B0B-2631B1C4D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97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DE3EC-5614-1A49-BB1B-265DDDC5E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D62C3-FDFB-A74E-B91B-2F1B9CDBB8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9411" y="1690688"/>
            <a:ext cx="10515600" cy="4351338"/>
          </a:xfrm>
        </p:spPr>
        <p:txBody>
          <a:bodyPr numCol="2">
            <a:normAutofit/>
          </a:bodyPr>
          <a:lstStyle/>
          <a:p>
            <a:r>
              <a:rPr lang="en-US" dirty="0"/>
              <a:t>Doyle Mills</a:t>
            </a:r>
          </a:p>
          <a:p>
            <a:r>
              <a:rPr lang="en-US" dirty="0"/>
              <a:t>Deep Mukherji</a:t>
            </a:r>
          </a:p>
          <a:p>
            <a:r>
              <a:rPr lang="en-US" dirty="0"/>
              <a:t>Jacob </a:t>
            </a:r>
            <a:r>
              <a:rPr lang="en-US" dirty="0" err="1"/>
              <a:t>Macneal</a:t>
            </a:r>
            <a:endParaRPr lang="en-US" dirty="0"/>
          </a:p>
          <a:p>
            <a:r>
              <a:rPr lang="en-US" dirty="0"/>
              <a:t>Guy de </a:t>
            </a:r>
            <a:r>
              <a:rPr lang="en-US" dirty="0" err="1"/>
              <a:t>Carufel</a:t>
            </a:r>
            <a:endParaRPr lang="en-US" dirty="0"/>
          </a:p>
          <a:p>
            <a:r>
              <a:rPr lang="en-US" dirty="0"/>
              <a:t>Christopher (Scott) Cox</a:t>
            </a:r>
          </a:p>
          <a:p>
            <a:r>
              <a:rPr lang="en-US" dirty="0"/>
              <a:t>Eric Vineyard</a:t>
            </a:r>
          </a:p>
          <a:p>
            <a:r>
              <a:rPr lang="en-US" dirty="0"/>
              <a:t>William Whitehouse</a:t>
            </a:r>
          </a:p>
          <a:p>
            <a:r>
              <a:rPr lang="en-US" dirty="0"/>
              <a:t>John Lutteringer</a:t>
            </a:r>
          </a:p>
          <a:p>
            <a:r>
              <a:rPr lang="en-US" dirty="0"/>
              <a:t>Matthew Russel</a:t>
            </a:r>
          </a:p>
          <a:p>
            <a:r>
              <a:rPr lang="en-US" dirty="0"/>
              <a:t>Bryan Willis</a:t>
            </a:r>
          </a:p>
          <a:p>
            <a:r>
              <a:rPr lang="en-US" dirty="0"/>
              <a:t>Travis Christian</a:t>
            </a:r>
          </a:p>
          <a:p>
            <a:r>
              <a:rPr lang="en-US" dirty="0"/>
              <a:t>Tao Wu</a:t>
            </a:r>
          </a:p>
          <a:p>
            <a:r>
              <a:rPr lang="en-US" dirty="0"/>
              <a:t>Lore Prokop</a:t>
            </a:r>
          </a:p>
          <a:p>
            <a:r>
              <a:rPr lang="en-US" dirty="0"/>
              <a:t>Tam Ngo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56317-536F-D748-9756-73561DEB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20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C7894-EB5A-AB4E-A83D-952164EDF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4A36-A653-AF41-BC95-98737F641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The CFS Test Framework (CTF) enables automated requirement testing and verification for flight software projects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At a high level - CTF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Parses test script files containing test instructions (JSON)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Interfaces with the relevant external systems (CFS, Trick, </a:t>
            </a:r>
            <a:r>
              <a:rPr lang="en-US" sz="1400" dirty="0" err="1"/>
              <a:t>etc</a:t>
            </a:r>
            <a:r>
              <a:rPr lang="en-US" sz="1400" dirty="0"/>
              <a:t>…)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Executes test script(s) instructions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Reports and logs test results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CTF utilizes a (python) plugin system to allow project-specific extensions of the framework</a:t>
            </a:r>
          </a:p>
          <a:p>
            <a:pPr lvl="1">
              <a:lnSpc>
                <a:spcPct val="100000"/>
              </a:lnSpc>
            </a:pPr>
            <a:r>
              <a:rPr lang="en-US" sz="1200" dirty="0"/>
              <a:t>Plugins allow developers to extend CTF with new test instructions and external interfaces.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CTF provides the following default plugins -</a:t>
            </a:r>
          </a:p>
          <a:p>
            <a:pPr lvl="1">
              <a:lnSpc>
                <a:spcPct val="100000"/>
              </a:lnSpc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6269F-30F6-2B4E-9D9E-0189096B5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05B23CF-7AF5-9D4C-A59A-812A64348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587824"/>
              </p:ext>
            </p:extLst>
          </p:nvPr>
        </p:nvGraphicFramePr>
        <p:xfrm>
          <a:off x="2163445" y="4787898"/>
          <a:ext cx="7865110" cy="138906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31392">
                  <a:extLst>
                    <a:ext uri="{9D8B030D-6E8A-4147-A177-3AD203B41FA5}">
                      <a16:colId xmlns:a16="http://schemas.microsoft.com/office/drawing/2014/main" val="877789373"/>
                    </a:ext>
                  </a:extLst>
                </a:gridCol>
                <a:gridCol w="4233718">
                  <a:extLst>
                    <a:ext uri="{9D8B030D-6E8A-4147-A177-3AD203B41FA5}">
                      <a16:colId xmlns:a16="http://schemas.microsoft.com/office/drawing/2014/main" val="194280416"/>
                    </a:ext>
                  </a:extLst>
                </a:gridCol>
              </a:tblGrid>
              <a:tr h="277813">
                <a:tc>
                  <a:txBody>
                    <a:bodyPr/>
                    <a:lstStyle/>
                    <a:p>
                      <a:r>
                        <a:rPr lang="en-US" sz="1200" dirty="0"/>
                        <a:t>CFS Plugin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Interfaces with one or more CFS instances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6861151"/>
                  </a:ext>
                </a:extLst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CCSDS Plugin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Defines and imports CCSDS message definitions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712479"/>
                  </a:ext>
                </a:extLst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SSH Plugin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Provides SSH functionality. Used by CFS plugin for remote targets.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254959"/>
                  </a:ext>
                </a:extLst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User IO Plugin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Provides use input/output functionality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637728"/>
                  </a:ext>
                </a:extLst>
              </a:tr>
              <a:tr h="2778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Example Plugin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Provides a minimal sample plugin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941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9098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EE77F-CC5C-7249-A50A-4B62125F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CTF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F9DC6-B625-9846-AE41-EED2FA7BA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Original test and verification environment was created for C2V2</a:t>
            </a:r>
          </a:p>
          <a:p>
            <a:r>
              <a:rPr lang="en-US" dirty="0"/>
              <a:t>Reworked and re-used by </a:t>
            </a:r>
            <a:r>
              <a:rPr lang="en-US" dirty="0" err="1"/>
              <a:t>OpNav</a:t>
            </a:r>
            <a:r>
              <a:rPr lang="en-US" dirty="0"/>
              <a:t>, AA2, </a:t>
            </a:r>
            <a:r>
              <a:rPr lang="en-US" dirty="0" err="1"/>
              <a:t>xEMU</a:t>
            </a:r>
            <a:r>
              <a:rPr lang="en-US" dirty="0"/>
              <a:t>, and BFS</a:t>
            </a:r>
          </a:p>
          <a:p>
            <a:r>
              <a:rPr lang="en-US" dirty="0"/>
              <a:t>Architecture, code-base, and input test files were incompatible between the versions</a:t>
            </a:r>
          </a:p>
          <a:p>
            <a:pPr lvl="1"/>
            <a:r>
              <a:rPr lang="en-US" dirty="0"/>
              <a:t>Made it difficult to merge changes across different projects and test environments</a:t>
            </a:r>
          </a:p>
          <a:p>
            <a:r>
              <a:rPr lang="en-US" dirty="0"/>
              <a:t>Several project-specific features and interfaces were embedded</a:t>
            </a:r>
          </a:p>
          <a:p>
            <a:pPr lvl="1"/>
            <a:r>
              <a:rPr lang="en-US" dirty="0"/>
              <a:t>Made test environment less generic and more difficult to deploy for other projects</a:t>
            </a:r>
          </a:p>
          <a:p>
            <a:r>
              <a:rPr lang="en-US" dirty="0"/>
              <a:t>Goal with CTF</a:t>
            </a:r>
          </a:p>
          <a:p>
            <a:pPr lvl="1"/>
            <a:r>
              <a:rPr lang="en-US" dirty="0"/>
              <a:t>Create an extensible, modular, yet simple, architecture</a:t>
            </a:r>
          </a:p>
          <a:p>
            <a:pPr lvl="1"/>
            <a:r>
              <a:rPr lang="en-US" dirty="0"/>
              <a:t>Reduce overhead of set up and use by new projects</a:t>
            </a:r>
          </a:p>
          <a:p>
            <a:pPr lvl="1"/>
            <a:r>
              <a:rPr lang="en-US" dirty="0"/>
              <a:t>Enable Ease of extending CTF with project-specific features and interfaces</a:t>
            </a:r>
          </a:p>
          <a:p>
            <a:pPr lvl="1"/>
            <a:r>
              <a:rPr lang="en-US" dirty="0"/>
              <a:t>Allow plugin re-use across projects for similar interfaces or functionality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B51A3-7605-104F-BDC9-07BFD1C9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8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319DB-55B2-E346-8D43-66B49C36B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2620835-597F-E14D-A473-189565D5046A}"/>
              </a:ext>
            </a:extLst>
          </p:cNvPr>
          <p:cNvSpPr/>
          <p:nvPr/>
        </p:nvSpPr>
        <p:spPr>
          <a:xfrm>
            <a:off x="3293760" y="1697718"/>
            <a:ext cx="3783455" cy="452141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82CD0B-86B1-2A41-A5A1-F1966FDE6299}"/>
              </a:ext>
            </a:extLst>
          </p:cNvPr>
          <p:cNvSpPr txBox="1"/>
          <p:nvPr/>
        </p:nvSpPr>
        <p:spPr>
          <a:xfrm>
            <a:off x="4246148" y="1334207"/>
            <a:ext cx="1878677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CTF Core (Python)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F538A0-7324-644C-B160-F88B48B0A879}"/>
              </a:ext>
            </a:extLst>
          </p:cNvPr>
          <p:cNvSpPr/>
          <p:nvPr/>
        </p:nvSpPr>
        <p:spPr>
          <a:xfrm>
            <a:off x="5323736" y="2035756"/>
            <a:ext cx="1573146" cy="650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 Manager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F015298-6669-3544-AFDB-122D539084C1}"/>
              </a:ext>
            </a:extLst>
          </p:cNvPr>
          <p:cNvSpPr/>
          <p:nvPr/>
        </p:nvSpPr>
        <p:spPr>
          <a:xfrm>
            <a:off x="3591299" y="2049400"/>
            <a:ext cx="1573146" cy="650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Script Reader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456980B-B51E-F444-BE8B-6C49FD2A07C5}"/>
              </a:ext>
            </a:extLst>
          </p:cNvPr>
          <p:cNvGrpSpPr/>
          <p:nvPr/>
        </p:nvGrpSpPr>
        <p:grpSpPr>
          <a:xfrm>
            <a:off x="851046" y="1893272"/>
            <a:ext cx="1877946" cy="955231"/>
            <a:chOff x="1797843" y="2042371"/>
            <a:chExt cx="1877946" cy="955231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891D3984-B3C0-8547-B4E2-DBD7E117F2C6}"/>
                </a:ext>
              </a:extLst>
            </p:cNvPr>
            <p:cNvSpPr/>
            <p:nvPr/>
          </p:nvSpPr>
          <p:spPr>
            <a:xfrm>
              <a:off x="1797843" y="2042371"/>
              <a:ext cx="1573146" cy="65043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Test Script 1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7071BFD-16FD-2841-8E99-0065AD288D66}"/>
                </a:ext>
              </a:extLst>
            </p:cNvPr>
            <p:cNvSpPr/>
            <p:nvPr/>
          </p:nvSpPr>
          <p:spPr>
            <a:xfrm>
              <a:off x="1950243" y="2194771"/>
              <a:ext cx="1573146" cy="65043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Test Script 1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6E6A0BE-62DA-414F-9B52-C7EB708B9D0F}"/>
                </a:ext>
              </a:extLst>
            </p:cNvPr>
            <p:cNvSpPr/>
            <p:nvPr/>
          </p:nvSpPr>
          <p:spPr>
            <a:xfrm>
              <a:off x="2102643" y="2347171"/>
              <a:ext cx="1573146" cy="65043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Test Scripts (JSON)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2BA1A6-31A5-EC4D-86B1-5ABE177CA72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728992" y="2374616"/>
            <a:ext cx="862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AC3BEA7-97F0-1C47-A226-7DCEDAEC6786}"/>
              </a:ext>
            </a:extLst>
          </p:cNvPr>
          <p:cNvSpPr/>
          <p:nvPr/>
        </p:nvSpPr>
        <p:spPr>
          <a:xfrm>
            <a:off x="3579409" y="3100057"/>
            <a:ext cx="1573146" cy="650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 Manager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07E8AA8-16C7-044A-8298-3B6A27A0042C}"/>
              </a:ext>
            </a:extLst>
          </p:cNvPr>
          <p:cNvSpPr/>
          <p:nvPr/>
        </p:nvSpPr>
        <p:spPr>
          <a:xfrm>
            <a:off x="5293189" y="3064590"/>
            <a:ext cx="1573146" cy="650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 Manager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D193EA0-DA97-8748-94E4-69A9ED4C3E41}"/>
              </a:ext>
            </a:extLst>
          </p:cNvPr>
          <p:cNvSpPr/>
          <p:nvPr/>
        </p:nvSpPr>
        <p:spPr>
          <a:xfrm>
            <a:off x="1039848" y="3098131"/>
            <a:ext cx="1573146" cy="65043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Config File (INI)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CC4F314-81BB-0F4D-84BA-62123F3D3706}"/>
              </a:ext>
            </a:extLst>
          </p:cNvPr>
          <p:cNvCxnSpPr>
            <a:cxnSpLocks/>
            <a:stCxn id="42" idx="3"/>
            <a:endCxn id="13" idx="1"/>
          </p:cNvCxnSpPr>
          <p:nvPr/>
        </p:nvCxnSpPr>
        <p:spPr>
          <a:xfrm>
            <a:off x="2612994" y="3423347"/>
            <a:ext cx="966415" cy="1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C81A983-A956-7340-AFA0-933ADBE70F47}"/>
              </a:ext>
            </a:extLst>
          </p:cNvPr>
          <p:cNvSpPr/>
          <p:nvPr/>
        </p:nvSpPr>
        <p:spPr>
          <a:xfrm>
            <a:off x="5311799" y="4227640"/>
            <a:ext cx="1573146" cy="650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Plugin Manager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0A14F29-0B69-E344-B505-1AC2183EAE10}"/>
              </a:ext>
            </a:extLst>
          </p:cNvPr>
          <p:cNvSpPr/>
          <p:nvPr/>
        </p:nvSpPr>
        <p:spPr>
          <a:xfrm>
            <a:off x="3572693" y="4214614"/>
            <a:ext cx="1573146" cy="650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CCSDS Manager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5C86B96-37AA-6C4C-8EF2-F260ADDEEAE9}"/>
              </a:ext>
            </a:extLst>
          </p:cNvPr>
          <p:cNvSpPr/>
          <p:nvPr/>
        </p:nvSpPr>
        <p:spPr>
          <a:xfrm>
            <a:off x="1056275" y="4223914"/>
            <a:ext cx="1573146" cy="65043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CCSDS Info (JSON)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3914196-4B74-3E49-930E-D3CFB6955F56}"/>
              </a:ext>
            </a:extLst>
          </p:cNvPr>
          <p:cNvCxnSpPr>
            <a:cxnSpLocks/>
            <a:stCxn id="49" idx="3"/>
            <a:endCxn id="47" idx="1"/>
          </p:cNvCxnSpPr>
          <p:nvPr/>
        </p:nvCxnSpPr>
        <p:spPr>
          <a:xfrm flipV="1">
            <a:off x="2629421" y="4539830"/>
            <a:ext cx="943272" cy="9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9CD4EE9-9B72-C74D-BD07-0AF8B45A6F93}"/>
              </a:ext>
            </a:extLst>
          </p:cNvPr>
          <p:cNvSpPr/>
          <p:nvPr/>
        </p:nvSpPr>
        <p:spPr>
          <a:xfrm>
            <a:off x="3587717" y="5226541"/>
            <a:ext cx="1573146" cy="650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Logger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B4398D-8CCB-DA4D-A119-8984218DBF91}"/>
              </a:ext>
            </a:extLst>
          </p:cNvPr>
          <p:cNvSpPr/>
          <p:nvPr/>
        </p:nvSpPr>
        <p:spPr>
          <a:xfrm>
            <a:off x="5311799" y="5226541"/>
            <a:ext cx="1573146" cy="650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Status Manager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B2926DF-29C4-A542-848B-CB9E8A0949EB}"/>
              </a:ext>
            </a:extLst>
          </p:cNvPr>
          <p:cNvSpPr/>
          <p:nvPr/>
        </p:nvSpPr>
        <p:spPr>
          <a:xfrm>
            <a:off x="7757980" y="5226542"/>
            <a:ext cx="1573146" cy="65043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CTF Editor/Runner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2084C222-0389-694F-B83D-D555EAF339D6}"/>
              </a:ext>
            </a:extLst>
          </p:cNvPr>
          <p:cNvSpPr/>
          <p:nvPr/>
        </p:nvSpPr>
        <p:spPr>
          <a:xfrm>
            <a:off x="1056275" y="5230916"/>
            <a:ext cx="1573146" cy="65043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 Files (JSON/CSV)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003725B-59B6-DB46-9368-D0D2F437CBE0}"/>
              </a:ext>
            </a:extLst>
          </p:cNvPr>
          <p:cNvCxnSpPr>
            <a:cxnSpLocks/>
            <a:stCxn id="12" idx="1"/>
            <a:endCxn id="54" idx="3"/>
          </p:cNvCxnSpPr>
          <p:nvPr/>
        </p:nvCxnSpPr>
        <p:spPr>
          <a:xfrm flipH="1">
            <a:off x="2629421" y="5551757"/>
            <a:ext cx="958296" cy="4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32DF126-9A97-294E-8B4F-371C4D767E52}"/>
              </a:ext>
            </a:extLst>
          </p:cNvPr>
          <p:cNvCxnSpPr>
            <a:stCxn id="16" idx="3"/>
            <a:endCxn id="32" idx="1"/>
          </p:cNvCxnSpPr>
          <p:nvPr/>
        </p:nvCxnSpPr>
        <p:spPr>
          <a:xfrm>
            <a:off x="6884945" y="5551757"/>
            <a:ext cx="873035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D285BC70-4188-B54E-B01E-1567E17D19B5}"/>
              </a:ext>
            </a:extLst>
          </p:cNvPr>
          <p:cNvSpPr/>
          <p:nvPr/>
        </p:nvSpPr>
        <p:spPr>
          <a:xfrm>
            <a:off x="7374546" y="1697717"/>
            <a:ext cx="2251508" cy="3382281"/>
          </a:xfrm>
          <a:prstGeom prst="round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091497-0835-9B48-8174-2F4DCDC53690}"/>
              </a:ext>
            </a:extLst>
          </p:cNvPr>
          <p:cNvSpPr txBox="1"/>
          <p:nvPr/>
        </p:nvSpPr>
        <p:spPr>
          <a:xfrm>
            <a:off x="7454414" y="1335769"/>
            <a:ext cx="209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CTF Plugins (Python)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7E8B838A-1C9C-8F4F-8736-330E9A3C94D7}"/>
              </a:ext>
            </a:extLst>
          </p:cNvPr>
          <p:cNvSpPr/>
          <p:nvPr/>
        </p:nvSpPr>
        <p:spPr>
          <a:xfrm>
            <a:off x="7757978" y="2030316"/>
            <a:ext cx="1573146" cy="6504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CFS Plugin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9A030E2C-C7F8-6D4D-AA10-C27CD62D3675}"/>
              </a:ext>
            </a:extLst>
          </p:cNvPr>
          <p:cNvSpPr/>
          <p:nvPr/>
        </p:nvSpPr>
        <p:spPr>
          <a:xfrm>
            <a:off x="7749192" y="3001187"/>
            <a:ext cx="1573146" cy="6504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SSH Plugin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5B86A1B8-AF5D-4B41-9611-339936A826D9}"/>
              </a:ext>
            </a:extLst>
          </p:cNvPr>
          <p:cNvSpPr/>
          <p:nvPr/>
        </p:nvSpPr>
        <p:spPr>
          <a:xfrm>
            <a:off x="7757978" y="4223913"/>
            <a:ext cx="1573146" cy="65043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Custom Project Plugin(s)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67540D6-D2F1-854B-9504-19341F563D8F}"/>
              </a:ext>
            </a:extLst>
          </p:cNvPr>
          <p:cNvSpPr/>
          <p:nvPr/>
        </p:nvSpPr>
        <p:spPr>
          <a:xfrm>
            <a:off x="8502641" y="3765993"/>
            <a:ext cx="83821" cy="838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B1F18EF-8CA8-4E41-8E12-C1756E24D3CB}"/>
              </a:ext>
            </a:extLst>
          </p:cNvPr>
          <p:cNvSpPr/>
          <p:nvPr/>
        </p:nvSpPr>
        <p:spPr>
          <a:xfrm>
            <a:off x="8502641" y="3911343"/>
            <a:ext cx="83821" cy="838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74D76C9-A79F-9143-81EB-7296ABE06E4F}"/>
              </a:ext>
            </a:extLst>
          </p:cNvPr>
          <p:cNvSpPr/>
          <p:nvPr/>
        </p:nvSpPr>
        <p:spPr>
          <a:xfrm>
            <a:off x="8502641" y="4052095"/>
            <a:ext cx="83821" cy="8382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E309AC2D-06AB-5744-8016-52321D7B36FE}"/>
              </a:ext>
            </a:extLst>
          </p:cNvPr>
          <p:cNvCxnSpPr>
            <a:cxnSpLocks/>
            <a:stCxn id="15" idx="3"/>
            <a:endCxn id="72" idx="1"/>
          </p:cNvCxnSpPr>
          <p:nvPr/>
        </p:nvCxnSpPr>
        <p:spPr>
          <a:xfrm flipV="1">
            <a:off x="6884945" y="3388858"/>
            <a:ext cx="489601" cy="1163998"/>
          </a:xfrm>
          <a:prstGeom prst="bentConnector3">
            <a:avLst>
              <a:gd name="adj1" fmla="val 6847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703E7E9-3844-544D-917C-BBD007B840D3}"/>
              </a:ext>
            </a:extLst>
          </p:cNvPr>
          <p:cNvCxnSpPr>
            <a:cxnSpLocks/>
            <a:stCxn id="14" idx="3"/>
            <a:endCxn id="72" idx="1"/>
          </p:cNvCxnSpPr>
          <p:nvPr/>
        </p:nvCxnSpPr>
        <p:spPr>
          <a:xfrm flipV="1">
            <a:off x="6866335" y="3388858"/>
            <a:ext cx="508211" cy="9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1FA3868-FAC4-364D-95E0-D452547EE41F}"/>
              </a:ext>
            </a:extLst>
          </p:cNvPr>
          <p:cNvSpPr txBox="1"/>
          <p:nvPr/>
        </p:nvSpPr>
        <p:spPr>
          <a:xfrm>
            <a:off x="887083" y="1334207"/>
            <a:ext cx="1878677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External Files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193795D6-E47C-A543-8EA7-390EE7ABDDC3}"/>
              </a:ext>
            </a:extLst>
          </p:cNvPr>
          <p:cNvSpPr/>
          <p:nvPr/>
        </p:nvSpPr>
        <p:spPr>
          <a:xfrm>
            <a:off x="544643" y="1708288"/>
            <a:ext cx="2563559" cy="4521411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8E15EEF6-17AB-7245-868B-B5571D8F354D}"/>
              </a:ext>
            </a:extLst>
          </p:cNvPr>
          <p:cNvSpPr/>
          <p:nvPr/>
        </p:nvSpPr>
        <p:spPr>
          <a:xfrm>
            <a:off x="9900971" y="1972700"/>
            <a:ext cx="1878678" cy="793360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3F746F9F-2E1C-774E-895F-63BC0398043E}"/>
              </a:ext>
            </a:extLst>
          </p:cNvPr>
          <p:cNvSpPr/>
          <p:nvPr/>
        </p:nvSpPr>
        <p:spPr>
          <a:xfrm>
            <a:off x="10089202" y="2030315"/>
            <a:ext cx="1573146" cy="65043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CFS Instance(s)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094701-D07F-5148-86DC-ECA16EB19491}"/>
              </a:ext>
            </a:extLst>
          </p:cNvPr>
          <p:cNvSpPr txBox="1"/>
          <p:nvPr/>
        </p:nvSpPr>
        <p:spPr>
          <a:xfrm>
            <a:off x="9900971" y="1334207"/>
            <a:ext cx="1878677" cy="37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External Systems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08A875E0-F646-774D-BCCD-746B14CBA1E7}"/>
              </a:ext>
            </a:extLst>
          </p:cNvPr>
          <p:cNvCxnSpPr>
            <a:cxnSpLocks/>
            <a:stCxn id="88" idx="3"/>
            <a:endCxn id="65" idx="1"/>
          </p:cNvCxnSpPr>
          <p:nvPr/>
        </p:nvCxnSpPr>
        <p:spPr>
          <a:xfrm flipV="1">
            <a:off x="9331124" y="2355531"/>
            <a:ext cx="758078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B6E535-D6B1-CD4C-AF01-B007653B1687}"/>
              </a:ext>
            </a:extLst>
          </p:cNvPr>
          <p:cNvSpPr txBox="1"/>
          <p:nvPr/>
        </p:nvSpPr>
        <p:spPr>
          <a:xfrm>
            <a:off x="290286" y="227874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F298AB-6525-244C-801B-2D9C01EFE06A}"/>
              </a:ext>
            </a:extLst>
          </p:cNvPr>
          <p:cNvSpPr txBox="1"/>
          <p:nvPr/>
        </p:nvSpPr>
        <p:spPr>
          <a:xfrm>
            <a:off x="7423824" y="6017522"/>
            <a:ext cx="225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7510442-AF12-FC44-8A90-280884C5D9F3}"/>
              </a:ext>
            </a:extLst>
          </p:cNvPr>
          <p:cNvSpPr/>
          <p:nvPr/>
        </p:nvSpPr>
        <p:spPr>
          <a:xfrm>
            <a:off x="7352569" y="5160283"/>
            <a:ext cx="2251508" cy="817225"/>
          </a:xfrm>
          <a:prstGeom prst="roundRect">
            <a:avLst/>
          </a:prstGeom>
          <a:noFill/>
          <a:ln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67F76-F025-8A49-8BCB-07F790B9E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4</a:t>
            </a:fld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706F18F-CD54-E449-9224-84C089669FB9}"/>
              </a:ext>
            </a:extLst>
          </p:cNvPr>
          <p:cNvSpPr/>
          <p:nvPr/>
        </p:nvSpPr>
        <p:spPr>
          <a:xfrm>
            <a:off x="9714556" y="1697750"/>
            <a:ext cx="2251508" cy="2213593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8E9DE2EA-6D35-2D4C-B325-76E80067A6AE}"/>
              </a:ext>
            </a:extLst>
          </p:cNvPr>
          <p:cNvCxnSpPr>
            <a:cxnSpLocks/>
          </p:cNvCxnSpPr>
          <p:nvPr/>
        </p:nvCxnSpPr>
        <p:spPr>
          <a:xfrm flipV="1">
            <a:off x="9322338" y="3324850"/>
            <a:ext cx="387825" cy="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65FF5C9-889B-1E4E-8AA3-AB380453B48B}"/>
              </a:ext>
            </a:extLst>
          </p:cNvPr>
          <p:cNvSpPr txBox="1"/>
          <p:nvPr/>
        </p:nvSpPr>
        <p:spPr>
          <a:xfrm>
            <a:off x="10215746" y="3542037"/>
            <a:ext cx="1249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Remote Target</a:t>
            </a:r>
          </a:p>
        </p:txBody>
      </p: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50132043-F724-FF41-8993-BB40007E124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155845" y="2523288"/>
            <a:ext cx="7322477" cy="3454220"/>
          </a:xfrm>
          <a:prstGeom prst="bentConnector4">
            <a:avLst>
              <a:gd name="adj1" fmla="val -11588"/>
              <a:gd name="adj2" fmla="val 113348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89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CA84-4530-1A4E-8911-E0FA9A8A2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 – CTF Core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79E2D98-DBAA-5048-92E0-DEE5F5D9B5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650" y="1690688"/>
            <a:ext cx="109347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DC29F-2E49-5F4E-AA9D-941DEEAB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5</a:t>
            </a:fld>
            <a:endParaRPr lang="en-US"/>
          </a:p>
        </p:txBody>
      </p: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4E9242A4-B86D-2144-BB38-294C50BCA338}"/>
              </a:ext>
            </a:extLst>
          </p:cNvPr>
          <p:cNvCxnSpPr/>
          <p:nvPr/>
        </p:nvCxnSpPr>
        <p:spPr>
          <a:xfrm rot="10800000" flipV="1">
            <a:off x="4514851" y="4100513"/>
            <a:ext cx="6215063" cy="1071562"/>
          </a:xfrm>
          <a:prstGeom prst="bentConnector3">
            <a:avLst>
              <a:gd name="adj1" fmla="val 11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640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32F72-D848-FE49-A936-FBF661FDA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 – Script Manager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97A63CF-F6E0-D84C-8CE7-D3A1D584D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199" y="1690687"/>
            <a:ext cx="10515599" cy="46324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D1920F-E186-574A-A831-279DD1CDD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70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D87A-5E55-3646-9353-C06749A3F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 – Script Execution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B3881-17CC-1546-AB90-F3D2241C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9DCAF5A-EDFB-6F4B-B31E-DBC14FF0E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5750" y="1785863"/>
            <a:ext cx="9080500" cy="4064000"/>
          </a:xfr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4D07756F-DC62-1A4A-B55C-0539832D6C6E}"/>
              </a:ext>
            </a:extLst>
          </p:cNvPr>
          <p:cNvSpPr/>
          <p:nvPr/>
        </p:nvSpPr>
        <p:spPr>
          <a:xfrm>
            <a:off x="2986088" y="4300537"/>
            <a:ext cx="1943100" cy="6715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Elbow Connector 101">
            <a:extLst>
              <a:ext uri="{FF2B5EF4-FFF2-40B4-BE49-F238E27FC236}">
                <a16:creationId xmlns:a16="http://schemas.microsoft.com/office/drawing/2014/main" id="{15E39984-F803-7A42-8122-8AF2FA6EDA8B}"/>
              </a:ext>
            </a:extLst>
          </p:cNvPr>
          <p:cNvCxnSpPr>
            <a:cxnSpLocks/>
          </p:cNvCxnSpPr>
          <p:nvPr/>
        </p:nvCxnSpPr>
        <p:spPr>
          <a:xfrm flipV="1">
            <a:off x="3100388" y="4300539"/>
            <a:ext cx="6357937" cy="3357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57ABAB4-AA95-C743-824B-2804D774C1FE}"/>
              </a:ext>
            </a:extLst>
          </p:cNvPr>
          <p:cNvCxnSpPr>
            <a:cxnSpLocks/>
          </p:cNvCxnSpPr>
          <p:nvPr/>
        </p:nvCxnSpPr>
        <p:spPr>
          <a:xfrm>
            <a:off x="3100388" y="4636293"/>
            <a:ext cx="0" cy="3357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765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E2BC-4BE4-3D44-A8E7-5B3B4BA6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CFS Plugin - Test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87C14-2F2D-534D-907E-0966712EE398}"/>
              </a:ext>
            </a:extLst>
          </p:cNvPr>
          <p:cNvSpPr txBox="1"/>
          <p:nvPr/>
        </p:nvSpPr>
        <p:spPr>
          <a:xfrm>
            <a:off x="3468914" y="71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93E9E0-F95B-A349-9DF0-6DA6D2F2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57AD582-A02F-0047-BE4F-32AB0508F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918237"/>
              </p:ext>
            </p:extLst>
          </p:nvPr>
        </p:nvGraphicFramePr>
        <p:xfrm>
          <a:off x="838200" y="1601470"/>
          <a:ext cx="10515600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8602">
                  <a:extLst>
                    <a:ext uri="{9D8B030D-6E8A-4147-A177-3AD203B41FA5}">
                      <a16:colId xmlns:a16="http://schemas.microsoft.com/office/drawing/2014/main" val="3914237926"/>
                    </a:ext>
                  </a:extLst>
                </a:gridCol>
                <a:gridCol w="6486998">
                  <a:extLst>
                    <a:ext uri="{9D8B030D-6E8A-4147-A177-3AD203B41FA5}">
                      <a16:colId xmlns:a16="http://schemas.microsoft.com/office/drawing/2014/main" val="1224501745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2937332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dirty="0"/>
                        <a:t>RegisterCfs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Register a CFS Instance and load its configuration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001545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dirty="0"/>
                        <a:t>BuildCfs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Build a CFS Instance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680738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dirty="0"/>
                        <a:t>StartCfs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Start a CFS Instance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462983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dirty="0"/>
                        <a:t>EnableCfsOutput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Enable CFS Output - Send the TO Enable Output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290163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dirty="0"/>
                        <a:t>SendCfsCommand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a CFS 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900312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dirty="0"/>
                        <a:t>SendInvalidLengthCfsCommand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 a CFS Command with an invalid payload length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968302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dirty="0"/>
                        <a:t>CheckEvent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 that a CFS Event Message was received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895203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dirty="0"/>
                        <a:t>CheckTlmValue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 that a CFS Telemetry Value was received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534691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dirty="0"/>
                        <a:t>CheckTlmContinuous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 a continuous check for a CFS Telemetry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388078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dirty="0"/>
                        <a:t>RemoveCheckTlmContinuous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 a continuous check for a CFS Telemetry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2299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dirty="0"/>
                        <a:t>ArchiveCfsFiles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Archive artifact files produced during the test run in the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690444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dirty="0"/>
                        <a:t>ShutdownCfs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Shutdown a CFS Instance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483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029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AE2BC-4BE4-3D44-A8E7-5B3B4BA6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CCSDS Plugin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987C14-2F2D-534D-907E-0966712EE398}"/>
              </a:ext>
            </a:extLst>
          </p:cNvPr>
          <p:cNvSpPr txBox="1"/>
          <p:nvPr/>
        </p:nvSpPr>
        <p:spPr>
          <a:xfrm>
            <a:off x="3468914" y="71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93E9E0-F95B-A349-9DF0-6DA6D2F2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3DD00-084C-FE4A-A389-F131EFEA09DA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57AD582-A02F-0047-BE4F-32AB0508FA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994578"/>
              </p:ext>
            </p:extLst>
          </p:nvPr>
        </p:nvGraphicFramePr>
        <p:xfrm>
          <a:off x="838200" y="1690688"/>
          <a:ext cx="10515600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8602">
                  <a:extLst>
                    <a:ext uri="{9D8B030D-6E8A-4147-A177-3AD203B41FA5}">
                      <a16:colId xmlns:a16="http://schemas.microsoft.com/office/drawing/2014/main" val="3914237926"/>
                    </a:ext>
                  </a:extLst>
                </a:gridCol>
                <a:gridCol w="6486998">
                  <a:extLst>
                    <a:ext uri="{9D8B030D-6E8A-4147-A177-3AD203B41FA5}">
                      <a16:colId xmlns:a16="http://schemas.microsoft.com/office/drawing/2014/main" val="1224501745"/>
                    </a:ext>
                  </a:extLst>
                </a:gridCol>
              </a:tblGrid>
              <a:tr h="342000">
                <a:tc>
                  <a:txBody>
                    <a:bodyPr/>
                    <a:lstStyle/>
                    <a:p>
                      <a:r>
                        <a:rPr lang="en-US" dirty="0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001545"/>
                  </a:ext>
                </a:extLst>
              </a:tr>
              <a:tr h="342000">
                <a:tc>
                  <a:txBody>
                    <a:bodyPr/>
                    <a:lstStyle/>
                    <a:p>
                      <a:r>
                        <a:rPr lang="en-US" dirty="0" err="1"/>
                        <a:t>ValidateCfsCcsdsData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Sends all CFS Commands defined in the CCSDS Data. Commands are sent with a zeroed-out payload. This instruction can be used to verify valid command lengths.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68073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C2EDB90-6EC4-3747-ABF9-C167D04617D0}"/>
              </a:ext>
            </a:extLst>
          </p:cNvPr>
          <p:cNvSpPr txBox="1"/>
          <p:nvPr/>
        </p:nvSpPr>
        <p:spPr>
          <a:xfrm>
            <a:off x="838200" y="5427544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b="1" dirty="0"/>
              <a:t>Note</a:t>
            </a:r>
            <a:endParaRPr lang="en-US" dirty="0"/>
          </a:p>
          <a:p>
            <a:pPr marL="285750" indent="-285750" fontAlgn="t">
              <a:buFont typeface="Arial" panose="020B0604020202020204" pitchFamily="34" charset="0"/>
              <a:buChar char="•"/>
            </a:pPr>
            <a:r>
              <a:rPr lang="en-US" dirty="0"/>
              <a:t>The CCSDS Plugin also provides a CCSDS Header interface for implementing custom CCSDS header definitions. Refer to the CCSDS Plugin README for more information.</a:t>
            </a:r>
          </a:p>
        </p:txBody>
      </p:sp>
    </p:spTree>
    <p:extLst>
      <p:ext uri="{BB962C8B-B14F-4D97-AF65-F5344CB8AC3E}">
        <p14:creationId xmlns:p14="http://schemas.microsoft.com/office/powerpoint/2010/main" val="340560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8968</TotalTime>
  <Words>1100</Words>
  <Application>Microsoft Macintosh PowerPoint</Application>
  <PresentationFormat>Widescreen</PresentationFormat>
  <Paragraphs>213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Office Theme</vt:lpstr>
      <vt:lpstr>CFS Test Framework (CTF)</vt:lpstr>
      <vt:lpstr>Introduction</vt:lpstr>
      <vt:lpstr>CTF History</vt:lpstr>
      <vt:lpstr>Architecture Overview</vt:lpstr>
      <vt:lpstr>Flow Control – CTF Core</vt:lpstr>
      <vt:lpstr>Flow Control – Script Manager</vt:lpstr>
      <vt:lpstr>Flow Control – Script Execution</vt:lpstr>
      <vt:lpstr>CFS Plugin - Test Instructions</vt:lpstr>
      <vt:lpstr>CCSDS Plugin</vt:lpstr>
      <vt:lpstr>SSH Plugin</vt:lpstr>
      <vt:lpstr>User IO Plugin</vt:lpstr>
      <vt:lpstr>Example Plugin</vt:lpstr>
      <vt:lpstr>Configuration File</vt:lpstr>
      <vt:lpstr>CTF Editor</vt:lpstr>
      <vt:lpstr>CTF Editor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CTF Introduction</dc:title>
  <dc:creator>Shehata, Aly (JSC-ER611)</dc:creator>
  <cp:lastModifiedBy>Shehata, Aly (JSC-ER611)</cp:lastModifiedBy>
  <cp:revision>126</cp:revision>
  <dcterms:created xsi:type="dcterms:W3CDTF">2019-10-08T15:22:02Z</dcterms:created>
  <dcterms:modified xsi:type="dcterms:W3CDTF">2020-10-22T14:26:11Z</dcterms:modified>
</cp:coreProperties>
</file>